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4" autoAdjust="0"/>
    <p:restoredTop sz="94660"/>
  </p:normalViewPr>
  <p:slideViewPr>
    <p:cSldViewPr snapToGrid="0">
      <p:cViewPr>
        <p:scale>
          <a:sx n="50" d="100"/>
          <a:sy n="50" d="100"/>
        </p:scale>
        <p:origin x="1092" y="4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23F729-CD02-4ADC-B937-70B19D29D8D3}" type="datetimeFigureOut">
              <a:rPr lang="en-US" smtClean="0"/>
              <a:t>3/19/2021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E038B1-217B-4484-884A-C14C7F2BB6BF}" type="slidenum">
              <a:rPr lang="en-US" smtClean="0"/>
              <a:t>‹#›</a:t>
            </a:fld>
            <a:endParaRPr lang="en-US"/>
          </a:p>
        </p:txBody>
      </p:sp>
    </p:spTree>
    <p:extLst>
      <p:ext uri="{BB962C8B-B14F-4D97-AF65-F5344CB8AC3E}">
        <p14:creationId xmlns:p14="http://schemas.microsoft.com/office/powerpoint/2010/main" val="3757805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00E3598-EFEB-48DB-97B9-1B76726ACB71}" type="datetime1">
              <a:rPr lang="en-US" smtClean="0"/>
              <a:t>3/19/2021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2278186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CA74FC-6970-4611-9B2E-3AF1129120CF}" type="datetime1">
              <a:rPr lang="en-US" smtClean="0"/>
              <a:t>3/19/2021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3301568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E2F2039-117D-4E7B-9D7A-8A16E96F8A43}" type="datetime1">
              <a:rPr lang="en-US" smtClean="0"/>
              <a:t>3/19/2021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22550199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BD603CD-1233-4AEB-B610-B9A97258E4F8}" type="datetime1">
              <a:rPr lang="en-US" smtClean="0"/>
              <a:t>3/19/2021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85D2FD-1DEA-468E-9784-F248B5BBFCAD}" type="slidenum">
              <a:rPr lang="en-US" smtClean="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777517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2DC728-F8AE-46C0-9847-3E8F99AD0862}" type="datetime1">
              <a:rPr lang="en-US" smtClean="0"/>
              <a:t>3/19/2021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10821707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FD303A2-AD76-4081-BD27-77CB32BCC7A1}" type="datetime1">
              <a:rPr lang="en-US" smtClean="0"/>
              <a:t>3/19/2021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3748654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70D81CA-E580-434C-BC5A-1C7435B463B8}" type="datetime1">
              <a:rPr lang="en-US" smtClean="0"/>
              <a:t>3/19/2021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17973889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89B6EC-748E-4C4B-BDF5-2F2E509ED5AA}" type="datetime1">
              <a:rPr lang="en-US" smtClean="0"/>
              <a:t>3/19/2021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13301494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0DD192-07B7-42A8-842C-EC9848552BAB}" type="datetime1">
              <a:rPr lang="en-US" smtClean="0"/>
              <a:t>3/19/2021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276238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01997E6-8330-4E25-95B9-9034CC50E956}" type="datetime1">
              <a:rPr lang="en-US" smtClean="0"/>
              <a:t>3/19/2021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153912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5A05AE-3278-40DD-8A55-7F32A692FB30}" type="datetime1">
              <a:rPr lang="en-US" smtClean="0"/>
              <a:t>3/19/2021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1982536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EE90B9-E732-4CFB-818B-CFABC9371412}" type="datetime1">
              <a:rPr lang="en-US" smtClean="0"/>
              <a:t>3/19/2021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394696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EE201A-FAD1-4087-8593-D0A13992869D}" type="datetime1">
              <a:rPr lang="en-US" smtClean="0"/>
              <a:t>3/19/2021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811282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0EC02D4-BFE7-46B0-BE00-C86A5085CC5F}" type="datetime1">
              <a:rPr lang="en-US" smtClean="0"/>
              <a:t>3/19/2021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1691282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A14E524-AC5B-4B5E-A4A7-E39F41F5B763}" type="datetime1">
              <a:rPr lang="en-US" smtClean="0"/>
              <a:t>3/19/2021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1337220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ABC9636-00A6-4E87-86C9-8A7A6BBECDE4}" type="datetime1">
              <a:rPr lang="en-US" smtClean="0"/>
              <a:t>3/19/2021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3893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D66F8D1-1CF3-41CA-8CDE-A34AEB013BAA}" type="datetime1">
              <a:rPr lang="en-US" smtClean="0"/>
              <a:t>3/19/2021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85D2FD-1DEA-468E-9784-F248B5BBFCAD}" type="slidenum">
              <a:rPr lang="en-US" smtClean="0"/>
              <a:t>‹#›</a:t>
            </a:fld>
            <a:endParaRPr lang="en-US" dirty="0"/>
          </a:p>
        </p:txBody>
      </p:sp>
    </p:spTree>
    <p:extLst>
      <p:ext uri="{BB962C8B-B14F-4D97-AF65-F5344CB8AC3E}">
        <p14:creationId xmlns:p14="http://schemas.microsoft.com/office/powerpoint/2010/main" val="3789279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E6CF6E3-3363-401D-9DD3-29F907BD81D0}" type="datetime1">
              <a:rPr lang="en-US" smtClean="0"/>
              <a:t>3/19/2021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F085D2FD-1DEA-468E-9784-F248B5BBFCAD}" type="slidenum">
              <a:rPr lang="en-US" smtClean="0"/>
              <a:t>‹#›</a:t>
            </a:fld>
            <a:endParaRPr lang="en-US" dirty="0"/>
          </a:p>
        </p:txBody>
      </p:sp>
    </p:spTree>
    <p:extLst>
      <p:ext uri="{BB962C8B-B14F-4D97-AF65-F5344CB8AC3E}">
        <p14:creationId xmlns:p14="http://schemas.microsoft.com/office/powerpoint/2010/main" val="68431768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26258-207E-4555-ABFB-020A5662483F}"/>
              </a:ext>
            </a:extLst>
          </p:cNvPr>
          <p:cNvSpPr>
            <a:spLocks noGrp="1"/>
          </p:cNvSpPr>
          <p:nvPr>
            <p:ph type="ctrTitle"/>
          </p:nvPr>
        </p:nvSpPr>
        <p:spPr/>
        <p:txBody>
          <a:bodyPr/>
          <a:lstStyle/>
          <a:p>
            <a:r>
              <a:rPr lang="en-US" dirty="0"/>
              <a:t>Romani culture: Gender and Sex Roles</a:t>
            </a:r>
          </a:p>
        </p:txBody>
      </p:sp>
      <p:sp>
        <p:nvSpPr>
          <p:cNvPr id="3" name="Subtitle 2">
            <a:extLst>
              <a:ext uri="{FF2B5EF4-FFF2-40B4-BE49-F238E27FC236}">
                <a16:creationId xmlns:a16="http://schemas.microsoft.com/office/drawing/2014/main" id="{10A9BC69-31DD-44DF-BBCF-7AFC5B2C7524}"/>
              </a:ext>
            </a:extLst>
          </p:cNvPr>
          <p:cNvSpPr>
            <a:spLocks noGrp="1"/>
          </p:cNvSpPr>
          <p:nvPr>
            <p:ph type="subTitle" idx="1"/>
          </p:nvPr>
        </p:nvSpPr>
        <p:spPr/>
        <p:txBody>
          <a:bodyPr/>
          <a:lstStyle/>
          <a:p>
            <a:r>
              <a:rPr lang="en-US" dirty="0"/>
              <a:t>Name</a:t>
            </a:r>
          </a:p>
          <a:p>
            <a:r>
              <a:rPr lang="en-US" dirty="0"/>
              <a:t>Institution </a:t>
            </a:r>
          </a:p>
        </p:txBody>
      </p:sp>
      <p:sp>
        <p:nvSpPr>
          <p:cNvPr id="4" name="Slide Number Placeholder 3">
            <a:extLst>
              <a:ext uri="{FF2B5EF4-FFF2-40B4-BE49-F238E27FC236}">
                <a16:creationId xmlns:a16="http://schemas.microsoft.com/office/drawing/2014/main" id="{B2C87A92-D28B-4BAB-9499-DFD330714DB3}"/>
              </a:ext>
            </a:extLst>
          </p:cNvPr>
          <p:cNvSpPr>
            <a:spLocks noGrp="1"/>
          </p:cNvSpPr>
          <p:nvPr>
            <p:ph type="sldNum" sz="quarter" idx="12"/>
          </p:nvPr>
        </p:nvSpPr>
        <p:spPr/>
        <p:txBody>
          <a:bodyPr/>
          <a:lstStyle/>
          <a:p>
            <a:fld id="{F085D2FD-1DEA-468E-9784-F248B5BBFCAD}" type="slidenum">
              <a:rPr lang="en-US" smtClean="0"/>
              <a:t>1</a:t>
            </a:fld>
            <a:endParaRPr lang="en-US" dirty="0"/>
          </a:p>
        </p:txBody>
      </p:sp>
    </p:spTree>
    <p:extLst>
      <p:ext uri="{BB962C8B-B14F-4D97-AF65-F5344CB8AC3E}">
        <p14:creationId xmlns:p14="http://schemas.microsoft.com/office/powerpoint/2010/main" val="297682072"/>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D56C0-1ED0-4CBD-947A-39BC275E6E45}"/>
              </a:ext>
            </a:extLst>
          </p:cNvPr>
          <p:cNvSpPr>
            <a:spLocks noGrp="1"/>
          </p:cNvSpPr>
          <p:nvPr>
            <p:ph type="title"/>
          </p:nvPr>
        </p:nvSpPr>
        <p:spPr/>
        <p:txBody>
          <a:bodyPr/>
          <a:lstStyle/>
          <a:p>
            <a:pPr marL="571500" indent="-571500">
              <a:buFont typeface="Wingdings" panose="05000000000000000000" pitchFamily="2" charset="2"/>
              <a:buChar char="q"/>
            </a:pPr>
            <a:r>
              <a:rPr lang="en-US" dirty="0"/>
              <a:t>Romani culture </a:t>
            </a:r>
          </a:p>
        </p:txBody>
      </p:sp>
      <p:sp>
        <p:nvSpPr>
          <p:cNvPr id="3" name="Content Placeholder 2">
            <a:extLst>
              <a:ext uri="{FF2B5EF4-FFF2-40B4-BE49-F238E27FC236}">
                <a16:creationId xmlns:a16="http://schemas.microsoft.com/office/drawing/2014/main" id="{AF90B5B9-8E83-4699-84C3-72103BB38EA8}"/>
              </a:ext>
            </a:extLst>
          </p:cNvPr>
          <p:cNvSpPr>
            <a:spLocks noGrp="1"/>
          </p:cNvSpPr>
          <p:nvPr>
            <p:ph idx="1"/>
          </p:nvPr>
        </p:nvSpPr>
        <p:spPr/>
        <p:txBody>
          <a:bodyPr>
            <a:normAutofit/>
          </a:bodyPr>
          <a:lstStyle/>
          <a:p>
            <a:pPr>
              <a:buFont typeface="Wingdings" panose="05000000000000000000" pitchFamily="2" charset="2"/>
              <a:buChar char="q"/>
            </a:pPr>
            <a:r>
              <a:rPr lang="en-US" dirty="0"/>
              <a:t>The romani are an ethnic people that migrated across Europe for over thousand years ago. The Romani culture portrays rich oral tradition whose major emphasis is on family. </a:t>
            </a:r>
          </a:p>
          <a:p>
            <a:pPr>
              <a:buFont typeface="Wingdings" panose="05000000000000000000" pitchFamily="2" charset="2"/>
              <a:buChar char="q"/>
            </a:pPr>
            <a:r>
              <a:rPr lang="en-US" dirty="0"/>
              <a:t>People consider the culture as exotic as well as strange, the roma has faced discrimination as well as persecution for quite a number of centuries. </a:t>
            </a:r>
          </a:p>
          <a:p>
            <a:pPr>
              <a:buFont typeface="Wingdings" panose="05000000000000000000" pitchFamily="2" charset="2"/>
              <a:buChar char="q"/>
            </a:pPr>
            <a:r>
              <a:rPr lang="en-US" dirty="0"/>
              <a:t>The Romani culture explains that woman is to take care of children, maintain the household as well as extend an olive branch to the extended family. </a:t>
            </a:r>
          </a:p>
          <a:p>
            <a:pPr>
              <a:buFont typeface="Wingdings" panose="05000000000000000000" pitchFamily="2" charset="2"/>
              <a:buChar char="q"/>
            </a:pPr>
            <a:r>
              <a:rPr lang="en-US" dirty="0"/>
              <a:t>The women are required to understand precisely the details regarding the children’s lives. </a:t>
            </a:r>
          </a:p>
        </p:txBody>
      </p:sp>
      <p:sp>
        <p:nvSpPr>
          <p:cNvPr id="4" name="Slide Number Placeholder 3">
            <a:extLst>
              <a:ext uri="{FF2B5EF4-FFF2-40B4-BE49-F238E27FC236}">
                <a16:creationId xmlns:a16="http://schemas.microsoft.com/office/drawing/2014/main" id="{A92AB729-AD0F-427C-B577-CA350C9A5FE7}"/>
              </a:ext>
            </a:extLst>
          </p:cNvPr>
          <p:cNvSpPr>
            <a:spLocks noGrp="1"/>
          </p:cNvSpPr>
          <p:nvPr>
            <p:ph type="sldNum" sz="quarter" idx="12"/>
          </p:nvPr>
        </p:nvSpPr>
        <p:spPr/>
        <p:txBody>
          <a:bodyPr/>
          <a:lstStyle/>
          <a:p>
            <a:fld id="{F085D2FD-1DEA-468E-9784-F248B5BBFCAD}" type="slidenum">
              <a:rPr lang="en-US" smtClean="0"/>
              <a:t>2</a:t>
            </a:fld>
            <a:endParaRPr lang="en-US" dirty="0"/>
          </a:p>
        </p:txBody>
      </p:sp>
    </p:spTree>
    <p:extLst>
      <p:ext uri="{BB962C8B-B14F-4D97-AF65-F5344CB8AC3E}">
        <p14:creationId xmlns:p14="http://schemas.microsoft.com/office/powerpoint/2010/main" val="119062219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17BC1-8B46-4B1F-979B-AB409FCC0526}"/>
              </a:ext>
            </a:extLst>
          </p:cNvPr>
          <p:cNvSpPr>
            <a:spLocks noGrp="1"/>
          </p:cNvSpPr>
          <p:nvPr>
            <p:ph type="title"/>
          </p:nvPr>
        </p:nvSpPr>
        <p:spPr/>
        <p:txBody>
          <a:bodyPr/>
          <a:lstStyle/>
          <a:p>
            <a:pPr marL="571500" indent="-571500">
              <a:buFont typeface="Wingdings" panose="05000000000000000000" pitchFamily="2" charset="2"/>
              <a:buChar char="q"/>
            </a:pPr>
            <a:r>
              <a:rPr lang="en-US" dirty="0"/>
              <a:t>How culture discriminates women</a:t>
            </a:r>
          </a:p>
        </p:txBody>
      </p:sp>
      <p:sp>
        <p:nvSpPr>
          <p:cNvPr id="3" name="Content Placeholder 2">
            <a:extLst>
              <a:ext uri="{FF2B5EF4-FFF2-40B4-BE49-F238E27FC236}">
                <a16:creationId xmlns:a16="http://schemas.microsoft.com/office/drawing/2014/main" id="{9F07EC4F-A273-4CEF-9926-70D9D8E12E75}"/>
              </a:ext>
            </a:extLst>
          </p:cNvPr>
          <p:cNvSpPr>
            <a:spLocks noGrp="1"/>
          </p:cNvSpPr>
          <p:nvPr>
            <p:ph idx="1"/>
          </p:nvPr>
        </p:nvSpPr>
        <p:spPr/>
        <p:txBody>
          <a:bodyPr/>
          <a:lstStyle/>
          <a:p>
            <a:pPr>
              <a:buFont typeface="Wingdings" panose="05000000000000000000" pitchFamily="2" charset="2"/>
              <a:buChar char="q"/>
            </a:pPr>
            <a:r>
              <a:rPr lang="en-US" dirty="0"/>
              <a:t>The women in the romani culture are pulled from their school at the tender ages. This is unlike the male counterparts are allowed to continue schooling. </a:t>
            </a:r>
          </a:p>
          <a:p>
            <a:pPr>
              <a:buFont typeface="Wingdings" panose="05000000000000000000" pitchFamily="2" charset="2"/>
              <a:buChar char="q"/>
            </a:pPr>
            <a:r>
              <a:rPr lang="en-US" dirty="0"/>
              <a:t>The women are taught to take care of the house as well as the children in the family. The cultural practices does not allow them to perform duties outside their homes or look for jobs. This clearly means that they cannot own property.</a:t>
            </a:r>
          </a:p>
          <a:p>
            <a:pPr>
              <a:buFont typeface="Wingdings" panose="05000000000000000000" pitchFamily="2" charset="2"/>
              <a:buChar char="q"/>
            </a:pPr>
            <a:r>
              <a:rPr lang="en-US" dirty="0"/>
              <a:t>It establishes the women have some symbolic control despite being exposed to resistance and internal discrimination from the male counterparts. </a:t>
            </a:r>
          </a:p>
        </p:txBody>
      </p:sp>
      <p:sp>
        <p:nvSpPr>
          <p:cNvPr id="4" name="Slide Number Placeholder 3">
            <a:extLst>
              <a:ext uri="{FF2B5EF4-FFF2-40B4-BE49-F238E27FC236}">
                <a16:creationId xmlns:a16="http://schemas.microsoft.com/office/drawing/2014/main" id="{13FC85A7-8B7B-426B-BDD6-043C511DBB71}"/>
              </a:ext>
            </a:extLst>
          </p:cNvPr>
          <p:cNvSpPr>
            <a:spLocks noGrp="1"/>
          </p:cNvSpPr>
          <p:nvPr>
            <p:ph type="sldNum" sz="quarter" idx="12"/>
          </p:nvPr>
        </p:nvSpPr>
        <p:spPr/>
        <p:txBody>
          <a:bodyPr/>
          <a:lstStyle/>
          <a:p>
            <a:fld id="{F085D2FD-1DEA-468E-9784-F248B5BBFCAD}" type="slidenum">
              <a:rPr lang="en-US" smtClean="0"/>
              <a:t>3</a:t>
            </a:fld>
            <a:endParaRPr lang="en-US" dirty="0"/>
          </a:p>
        </p:txBody>
      </p:sp>
    </p:spTree>
    <p:extLst>
      <p:ext uri="{BB962C8B-B14F-4D97-AF65-F5344CB8AC3E}">
        <p14:creationId xmlns:p14="http://schemas.microsoft.com/office/powerpoint/2010/main" val="142813803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83C65-7A68-448C-A004-5F73007577AE}"/>
              </a:ext>
            </a:extLst>
          </p:cNvPr>
          <p:cNvSpPr>
            <a:spLocks noGrp="1"/>
          </p:cNvSpPr>
          <p:nvPr>
            <p:ph type="title"/>
          </p:nvPr>
        </p:nvSpPr>
        <p:spPr/>
        <p:txBody>
          <a:bodyPr/>
          <a:lstStyle/>
          <a:p>
            <a:pPr marL="571500" indent="-571500">
              <a:buFont typeface="Wingdings" panose="05000000000000000000" pitchFamily="2" charset="2"/>
              <a:buChar char="q"/>
            </a:pPr>
            <a:r>
              <a:rPr lang="en-US" dirty="0"/>
              <a:t>Ending cultural discrimination against gender roles</a:t>
            </a:r>
          </a:p>
        </p:txBody>
      </p:sp>
      <p:sp>
        <p:nvSpPr>
          <p:cNvPr id="3" name="Content Placeholder 2">
            <a:extLst>
              <a:ext uri="{FF2B5EF4-FFF2-40B4-BE49-F238E27FC236}">
                <a16:creationId xmlns:a16="http://schemas.microsoft.com/office/drawing/2014/main" id="{E1F679C4-4BB0-461F-A698-42B1F80AAC7A}"/>
              </a:ext>
            </a:extLst>
          </p:cNvPr>
          <p:cNvSpPr>
            <a:spLocks noGrp="1"/>
          </p:cNvSpPr>
          <p:nvPr>
            <p:ph idx="1"/>
          </p:nvPr>
        </p:nvSpPr>
        <p:spPr/>
        <p:txBody>
          <a:bodyPr>
            <a:normAutofit lnSpcReduction="10000"/>
          </a:bodyPr>
          <a:lstStyle/>
          <a:p>
            <a:pPr>
              <a:buFont typeface="Wingdings" panose="05000000000000000000" pitchFamily="2" charset="2"/>
              <a:buChar char="q"/>
            </a:pPr>
            <a:r>
              <a:rPr lang="en-US" dirty="0"/>
              <a:t>The society should consider ending discrimination based on the gender. The female gender should be allowed to take part in decision making just as the male counterparts. The women are accorded responsibilities as some work as health mediators. It establishes the women have some symbolic control despite being exposed to resistance and internal discrimination from the male counterparts. </a:t>
            </a:r>
          </a:p>
          <a:p>
            <a:pPr>
              <a:buFont typeface="Wingdings" panose="05000000000000000000" pitchFamily="2" charset="2"/>
              <a:buChar char="q"/>
            </a:pPr>
            <a:r>
              <a:rPr lang="en-US" dirty="0"/>
              <a:t>Aberg explores the position of men in the Romani culture since the society is considered patriarchal and tends to focus on masculinity based on the marital status, age, family bloodline, name and reputation as well as set of principles. </a:t>
            </a:r>
          </a:p>
          <a:p>
            <a:pPr>
              <a:buFont typeface="Wingdings" panose="05000000000000000000" pitchFamily="2" charset="2"/>
              <a:buChar char="q"/>
            </a:pPr>
            <a:r>
              <a:rPr lang="en-US" dirty="0"/>
              <a:t>The people should be allowed equal chances rather than discriminating them based on their gender. </a:t>
            </a:r>
          </a:p>
        </p:txBody>
      </p:sp>
      <p:sp>
        <p:nvSpPr>
          <p:cNvPr id="4" name="Slide Number Placeholder 3">
            <a:extLst>
              <a:ext uri="{FF2B5EF4-FFF2-40B4-BE49-F238E27FC236}">
                <a16:creationId xmlns:a16="http://schemas.microsoft.com/office/drawing/2014/main" id="{CB6F749D-FD83-4D39-9B9D-9E60E37FAA85}"/>
              </a:ext>
            </a:extLst>
          </p:cNvPr>
          <p:cNvSpPr>
            <a:spLocks noGrp="1"/>
          </p:cNvSpPr>
          <p:nvPr>
            <p:ph type="sldNum" sz="quarter" idx="12"/>
          </p:nvPr>
        </p:nvSpPr>
        <p:spPr/>
        <p:txBody>
          <a:bodyPr/>
          <a:lstStyle/>
          <a:p>
            <a:fld id="{F085D2FD-1DEA-468E-9784-F248B5BBFCAD}" type="slidenum">
              <a:rPr lang="en-US" smtClean="0"/>
              <a:t>4</a:t>
            </a:fld>
            <a:endParaRPr lang="en-US" dirty="0"/>
          </a:p>
        </p:txBody>
      </p:sp>
    </p:spTree>
    <p:extLst>
      <p:ext uri="{BB962C8B-B14F-4D97-AF65-F5344CB8AC3E}">
        <p14:creationId xmlns:p14="http://schemas.microsoft.com/office/powerpoint/2010/main" val="4072438591"/>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51AD6-517D-44FD-B9A4-57D4C062E180}"/>
              </a:ext>
            </a:extLst>
          </p:cNvPr>
          <p:cNvSpPr>
            <a:spLocks noGrp="1"/>
          </p:cNvSpPr>
          <p:nvPr>
            <p:ph type="title"/>
          </p:nvPr>
        </p:nvSpPr>
        <p:spPr/>
        <p:txBody>
          <a:bodyPr/>
          <a:lstStyle/>
          <a:p>
            <a:r>
              <a:rPr lang="en-US" dirty="0"/>
              <a:t>Ending Oppression of women by the Romani culture</a:t>
            </a:r>
          </a:p>
        </p:txBody>
      </p:sp>
      <p:sp>
        <p:nvSpPr>
          <p:cNvPr id="3" name="Content Placeholder 2">
            <a:extLst>
              <a:ext uri="{FF2B5EF4-FFF2-40B4-BE49-F238E27FC236}">
                <a16:creationId xmlns:a16="http://schemas.microsoft.com/office/drawing/2014/main" id="{67D7CB31-CB7F-4614-841A-5A8C785D8EA6}"/>
              </a:ext>
            </a:extLst>
          </p:cNvPr>
          <p:cNvSpPr>
            <a:spLocks noGrp="1"/>
          </p:cNvSpPr>
          <p:nvPr>
            <p:ph idx="1"/>
          </p:nvPr>
        </p:nvSpPr>
        <p:spPr/>
        <p:txBody>
          <a:bodyPr>
            <a:normAutofit/>
          </a:bodyPr>
          <a:lstStyle/>
          <a:p>
            <a:r>
              <a:rPr lang="en-US" dirty="0"/>
              <a:t>People should put an end to cultural practices that intimidate fail to recognize female in equal measures as the male counterparts. The world is changing and hence the cultural way of life should also change. </a:t>
            </a:r>
          </a:p>
          <a:p>
            <a:r>
              <a:rPr lang="en-US" dirty="0"/>
              <a:t>Kushi (2016) reveals that women have faced oppression dating back several centuries ago due to their gender. He highlights that the society exposes women to numerous human rights abuses just because on is a woman. </a:t>
            </a:r>
          </a:p>
          <a:p>
            <a:r>
              <a:rPr lang="en-US" dirty="0"/>
              <a:t>The romani women of western Balkans are exposed to injustices due to their gender, skin culture, cultural way of life as well as the socio-economic status. Therefore, the roma women ought to fight against the societal oppressions on day-to-day basis.</a:t>
            </a:r>
          </a:p>
          <a:p>
            <a:endParaRPr lang="en-US" dirty="0"/>
          </a:p>
          <a:p>
            <a:endParaRPr lang="en-US" dirty="0"/>
          </a:p>
        </p:txBody>
      </p:sp>
      <p:sp>
        <p:nvSpPr>
          <p:cNvPr id="4" name="Slide Number Placeholder 3">
            <a:extLst>
              <a:ext uri="{FF2B5EF4-FFF2-40B4-BE49-F238E27FC236}">
                <a16:creationId xmlns:a16="http://schemas.microsoft.com/office/drawing/2014/main" id="{5C13AF24-6813-48DD-830F-D6E641A5812C}"/>
              </a:ext>
            </a:extLst>
          </p:cNvPr>
          <p:cNvSpPr>
            <a:spLocks noGrp="1"/>
          </p:cNvSpPr>
          <p:nvPr>
            <p:ph type="sldNum" sz="quarter" idx="12"/>
          </p:nvPr>
        </p:nvSpPr>
        <p:spPr/>
        <p:txBody>
          <a:bodyPr/>
          <a:lstStyle/>
          <a:p>
            <a:fld id="{F085D2FD-1DEA-468E-9784-F248B5BBFCAD}" type="slidenum">
              <a:rPr lang="en-US" smtClean="0"/>
              <a:t>5</a:t>
            </a:fld>
            <a:endParaRPr lang="en-US" dirty="0"/>
          </a:p>
        </p:txBody>
      </p:sp>
    </p:spTree>
    <p:extLst>
      <p:ext uri="{BB962C8B-B14F-4D97-AF65-F5344CB8AC3E}">
        <p14:creationId xmlns:p14="http://schemas.microsoft.com/office/powerpoint/2010/main" val="1258058796"/>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1DAFB-46EA-463E-BDEA-91064A6578CF}"/>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56CDE92E-F5C9-421B-B706-DF6BA744702F}"/>
              </a:ext>
            </a:extLst>
          </p:cNvPr>
          <p:cNvSpPr>
            <a:spLocks noGrp="1"/>
          </p:cNvSpPr>
          <p:nvPr>
            <p:ph idx="1"/>
          </p:nvPr>
        </p:nvSpPr>
        <p:spPr/>
        <p:txBody>
          <a:bodyPr>
            <a:normAutofit fontScale="55000" lnSpcReduction="20000"/>
          </a:bodyPr>
          <a:lstStyle/>
          <a:p>
            <a:r>
              <a:rPr lang="en-US" dirty="0"/>
              <a:t>Schneeweis, A. (2016). Power, gender, and ethnic spaces: geographies of power in Roma communities. Journal of Communication Inquiry, 40(1), 88-105.</a:t>
            </a:r>
          </a:p>
          <a:p>
            <a:r>
              <a:rPr lang="en-US" dirty="0"/>
              <a:t>Åberg, K. V. 11.2. Why the doors are not open for us? Finnish Romani Music, Gender (Masculinity) &amp; Difference</a:t>
            </a:r>
          </a:p>
          <a:p>
            <a:r>
              <a:rPr lang="en-US" dirty="0"/>
              <a:t>Merhaut, M. (2019). Theoretical studies focused on gender discrimination against Roma women in the Czech Republic. Journal of Ethnic and Cultural Studies, 6(1), 28-44.</a:t>
            </a:r>
          </a:p>
          <a:p>
            <a:r>
              <a:rPr lang="en-US" dirty="0"/>
              <a:t>Kushi, S. (2016). Romani women of the Balkans: Battling intersectional oppression. Open Democracy.</a:t>
            </a:r>
          </a:p>
          <a:p>
            <a:r>
              <a:rPr lang="en-US" dirty="0"/>
              <a:t>Stojanovski, K., Janevic, T., Kasapinov, B., Stamenkovic, Z., &amp; Jankovic, J. (2017). An assessment of Romani women’s autonomy and timing of pregnancy in Serbia and Macedonia. Maternal and child health journal, 21(9), 1814-1820. </a:t>
            </a:r>
          </a:p>
          <a:p>
            <a:r>
              <a:rPr lang="en-US" dirty="0"/>
              <a:t>Giammattei, S., Pediconi, M. G., &amp; Romani, S. (2019, April). Gender Stereotypes and Career Choices: How Altruism Affects the Professional Aspirations of Adolescents. In ICGR 2019 2nd International Conference on Gender Research (p. 287). Academic Conferences and publishing limited.</a:t>
            </a:r>
          </a:p>
          <a:p>
            <a:r>
              <a:rPr lang="en-US" dirty="0"/>
              <a:t>Fiske, S. T. (2017). Prejudices in cultural contexts: Shared stereotypes (gender, age) versus variable stereotypes (race, ethnicity, religion). Perspectives on psychological science, 12(5), 791-799.</a:t>
            </a:r>
          </a:p>
          <a:p>
            <a:r>
              <a:rPr lang="en-US" dirty="0"/>
              <a:t>Kapralski, S. (2018). Gender, history, and Roma identities: From cultural determinism to the long shadow of the past. Slovenský národopis, 66(4), 467-486.</a:t>
            </a:r>
          </a:p>
          <a:p>
            <a:r>
              <a:rPr lang="en-US" dirty="0"/>
              <a:t>Sartori, L., Tuorto, D., &amp; Ghigi, R. (2017). The social roots of the gender gap in political participation: The role of situational and cultural constraints in Italy. Social Politics: International Studies in Gender, State &amp; Society, 24(3), 221-247.</a:t>
            </a:r>
          </a:p>
          <a:p>
            <a:r>
              <a:rPr lang="en-US" dirty="0"/>
              <a:t>Vives-Cases, C., Espinar-Ruiz, E., Castellanos-Torres, E., &amp; Coe, A. B. (2017). Multiple struggles in fighting violence against women: implications among Romani women leaders in Spain. Global health action, 10(sup2), 1317084.</a:t>
            </a:r>
          </a:p>
        </p:txBody>
      </p:sp>
      <p:sp>
        <p:nvSpPr>
          <p:cNvPr id="4" name="Slide Number Placeholder 3">
            <a:extLst>
              <a:ext uri="{FF2B5EF4-FFF2-40B4-BE49-F238E27FC236}">
                <a16:creationId xmlns:a16="http://schemas.microsoft.com/office/drawing/2014/main" id="{B783B2F7-806C-4BBA-A55F-6983835EB89C}"/>
              </a:ext>
            </a:extLst>
          </p:cNvPr>
          <p:cNvSpPr>
            <a:spLocks noGrp="1"/>
          </p:cNvSpPr>
          <p:nvPr>
            <p:ph type="sldNum" sz="quarter" idx="12"/>
          </p:nvPr>
        </p:nvSpPr>
        <p:spPr/>
        <p:txBody>
          <a:bodyPr/>
          <a:lstStyle/>
          <a:p>
            <a:fld id="{F085D2FD-1DEA-468E-9784-F248B5BBFCAD}" type="slidenum">
              <a:rPr lang="en-US" smtClean="0"/>
              <a:t>6</a:t>
            </a:fld>
            <a:endParaRPr lang="en-US" dirty="0"/>
          </a:p>
        </p:txBody>
      </p:sp>
    </p:spTree>
    <p:extLst>
      <p:ext uri="{BB962C8B-B14F-4D97-AF65-F5344CB8AC3E}">
        <p14:creationId xmlns:p14="http://schemas.microsoft.com/office/powerpoint/2010/main" val="1554954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840A1-2C5E-4A4C-B072-CD64CBB04EB8}"/>
              </a:ext>
            </a:extLst>
          </p:cNvPr>
          <p:cNvSpPr>
            <a:spLocks noGrp="1"/>
          </p:cNvSpPr>
          <p:nvPr>
            <p:ph type="ctrTitle"/>
          </p:nvPr>
        </p:nvSpPr>
        <p:spPr/>
        <p:txBody>
          <a:bodyPr/>
          <a:lstStyle/>
          <a:p>
            <a:pPr algn="ctr"/>
            <a:r>
              <a:rPr lang="en-US" dirty="0"/>
              <a:t>Thank you for your time.</a:t>
            </a:r>
          </a:p>
        </p:txBody>
      </p:sp>
      <p:sp>
        <p:nvSpPr>
          <p:cNvPr id="4" name="Slide Number Placeholder 3">
            <a:extLst>
              <a:ext uri="{FF2B5EF4-FFF2-40B4-BE49-F238E27FC236}">
                <a16:creationId xmlns:a16="http://schemas.microsoft.com/office/drawing/2014/main" id="{2D00E28D-CB1C-48CE-A76B-42C978336A8B}"/>
              </a:ext>
            </a:extLst>
          </p:cNvPr>
          <p:cNvSpPr>
            <a:spLocks noGrp="1"/>
          </p:cNvSpPr>
          <p:nvPr>
            <p:ph type="sldNum" sz="quarter" idx="12"/>
          </p:nvPr>
        </p:nvSpPr>
        <p:spPr/>
        <p:txBody>
          <a:bodyPr/>
          <a:lstStyle/>
          <a:p>
            <a:fld id="{F085D2FD-1DEA-468E-9784-F248B5BBFCAD}" type="slidenum">
              <a:rPr lang="en-US" smtClean="0"/>
              <a:t>7</a:t>
            </a:fld>
            <a:endParaRPr lang="en-US" dirty="0"/>
          </a:p>
        </p:txBody>
      </p:sp>
    </p:spTree>
    <p:extLst>
      <p:ext uri="{BB962C8B-B14F-4D97-AF65-F5344CB8AC3E}">
        <p14:creationId xmlns:p14="http://schemas.microsoft.com/office/powerpoint/2010/main" val="3028640708"/>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47</TotalTime>
  <Words>867</Words>
  <Application>Microsoft Office PowerPoint</Application>
  <PresentationFormat>Widescreen</PresentationFormat>
  <Paragraphs>39</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Century Gothic</vt:lpstr>
      <vt:lpstr>Wingdings</vt:lpstr>
      <vt:lpstr>Wingdings 3</vt:lpstr>
      <vt:lpstr>Ion</vt:lpstr>
      <vt:lpstr>Romani culture: Gender and Sex Roles</vt:lpstr>
      <vt:lpstr>Romani culture </vt:lpstr>
      <vt:lpstr>How culture discriminates women</vt:lpstr>
      <vt:lpstr>Ending cultural discrimination against gender roles</vt:lpstr>
      <vt:lpstr>Ending Oppression of women by the Romani culture</vt:lpstr>
      <vt:lpstr>References</vt:lpstr>
      <vt:lpstr>Thank you for your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Romani culture: Gender and Sex Roles</dc:title>
  <dc:creator>michael</dc:creator>
  <cp:lastModifiedBy>michael</cp:lastModifiedBy>
  <cp:revision>3</cp:revision>
  <dcterms:created xsi:type="dcterms:W3CDTF">2021-03-19T03:39:37Z</dcterms:created>
  <dcterms:modified xsi:type="dcterms:W3CDTF">2021-03-19T04:26:56Z</dcterms:modified>
</cp:coreProperties>
</file>